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791" r:id="rId2"/>
    <p:sldId id="814" r:id="rId3"/>
    <p:sldId id="812" r:id="rId4"/>
    <p:sldId id="813" r:id="rId5"/>
    <p:sldId id="815" r:id="rId6"/>
    <p:sldId id="816" r:id="rId7"/>
    <p:sldId id="817" r:id="rId8"/>
    <p:sldId id="818" r:id="rId9"/>
    <p:sldId id="797" r:id="rId10"/>
    <p:sldId id="819" r:id="rId11"/>
    <p:sldId id="820" r:id="rId12"/>
    <p:sldId id="821" r:id="rId13"/>
    <p:sldId id="825" r:id="rId14"/>
    <p:sldId id="826" r:id="rId15"/>
    <p:sldId id="827" r:id="rId16"/>
    <p:sldId id="828" r:id="rId17"/>
    <p:sldId id="830" r:id="rId18"/>
    <p:sldId id="831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BD7"/>
    <a:srgbClr val="E0DBF7"/>
    <a:srgbClr val="F8F8F8"/>
    <a:srgbClr val="F2F2F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7234" autoAdjust="0"/>
  </p:normalViewPr>
  <p:slideViewPr>
    <p:cSldViewPr snapToGrid="0">
      <p:cViewPr varScale="1">
        <p:scale>
          <a:sx n="96" d="100"/>
          <a:sy n="96" d="100"/>
        </p:scale>
        <p:origin x="5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B7348-7E63-8B48-9CA4-B8FEF6C06F0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5FF35-69DF-6042-A3AA-A05EBE64A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edicine-and-dentistry/time-series-analysi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65C138-4021-C94F-B314-DF5F267FF378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Schematic diagram shows the uncertainty around the model fit (blue lines; calibration period) given by f(t,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Θˆ1),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f(t,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Θˆ2),…,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f(t,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S) and the corresponding uncertainty in the forecast for a time horizon of h time units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lines; forecasting period) given by f(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t+h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Θˆ1),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t+h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Θˆ2),…,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t+h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Θˆ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S). The blue circles denote the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Time Series Analysis from ScienceDirect's AI-generated Topic Pages"/>
              </a:rPr>
              <a:t>time series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we forecast the entire uncertainty of the system using the uncertainty associated with the parameter estimates, which were previously derived from our uncertainty quantification procedure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propagating the uncertainty of the current state of the system in time by a time horizon of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time units as follows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frequently interested in calibrating a model not only to understand and characterize the current state of the system, but also to aim to predict its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near or long terms. The particular time horizon of forecast depends on the purpose of the forecast.</a:t>
            </a:r>
            <a:endParaRPr lang="en-P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5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MAE- Distance between the model and the data</a:t>
            </a:r>
          </a:p>
          <a:p>
            <a:r>
              <a:rPr lang="en-US" dirty="0"/>
              <a:t>MSE= square of difference between the model and the data</a:t>
            </a:r>
          </a:p>
          <a:p>
            <a:r>
              <a:rPr lang="en-US" dirty="0"/>
              <a:t>MIS and PI account for uncertainty of the prediction</a:t>
            </a:r>
          </a:p>
          <a:p>
            <a:r>
              <a:rPr lang="en-US" dirty="0"/>
              <a:t>MAE and MSE- assess the closeness of mean trajectory of epidemic to the observed data</a:t>
            </a:r>
          </a:p>
          <a:p>
            <a:r>
              <a:rPr lang="en-US" dirty="0"/>
              <a:t>MIS- addresses the width of PI and its coverage- employ information about the  uncertainty of the model 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8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MAE- Distance between the model and the data</a:t>
            </a:r>
          </a:p>
          <a:p>
            <a:r>
              <a:rPr lang="en-US" dirty="0"/>
              <a:t>MSE= square of difference between the model and the data</a:t>
            </a:r>
          </a:p>
          <a:p>
            <a:r>
              <a:rPr lang="en-US" dirty="0"/>
              <a:t>MIS and PI account for uncertainty of the prediction</a:t>
            </a:r>
          </a:p>
          <a:p>
            <a:r>
              <a:rPr lang="en-US" dirty="0"/>
              <a:t>MAE and MSE- assess the closeness of mean trajectory of epidemic to the observed data</a:t>
            </a:r>
          </a:p>
          <a:p>
            <a:r>
              <a:rPr lang="en-US" dirty="0"/>
              <a:t>MIS- addresses the width of PI and its coverage- employ information about the  uncertainty of the model 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6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9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0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65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3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0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7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7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5C3AA4-C588-B44F-B8EE-D25EC1A6AAEB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31206" y="1342287"/>
            <a:ext cx="9129588" cy="27860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MCMC I for Infectious Diseases</a:t>
            </a:r>
            <a:br>
              <a:rPr lang="en-US" sz="4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b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Gerardo Chowell, PhD</a:t>
            </a:r>
            <a:b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Professor of Epidemiology and Biostatistics</a:t>
            </a:r>
            <a:b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4000" i="1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>
                <a:latin typeface="Arial" charset="0"/>
                <a:ea typeface="ＭＳ Ｐゴシック" charset="0"/>
                <a:cs typeface="ＭＳ Ｐゴシック" charset="0"/>
              </a:rPr>
              <a:t>SISMID </a:t>
            </a: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2024</a:t>
            </a:r>
            <a:br>
              <a:rPr lang="en-US" sz="2325" b="1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325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" descr="SCHOOL OF PUBLIC HEALTH_2Sp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5" y="5000629"/>
            <a:ext cx="3834428" cy="125448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DC4A4-BE56-184A-BA3A-07686C52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30" y="2214566"/>
            <a:ext cx="35719" cy="4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8F849-E716-412C-6D48-80FD82D6F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74BAC-CE56-3117-7E5C-2E9F1159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Quantifying Parameter Estimation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0B09C-90D3-2FBB-0853-7BF721986B54}"/>
              </a:ext>
            </a:extLst>
          </p:cNvPr>
          <p:cNvSpPr txBox="1"/>
          <p:nvPr/>
        </p:nvSpPr>
        <p:spPr>
          <a:xfrm>
            <a:off x="673101" y="1184609"/>
            <a:ext cx="1084579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and their confidence intervals are estimated by fitting the model to the aggregated incidence curve.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9E89C859-BC07-5DA6-C794-C721481A2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" t="11305" r="5167" b="11013"/>
          <a:stretch/>
        </p:blipFill>
        <p:spPr>
          <a:xfrm>
            <a:off x="1024520" y="1943626"/>
            <a:ext cx="10086023" cy="47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5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Uncertainty of the model best fit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118D1-612C-BF5D-5544-A242ED7DFD6B}"/>
              </a:ext>
            </a:extLst>
          </p:cNvPr>
          <p:cNvSpPr txBox="1"/>
          <p:nvPr/>
        </p:nvSpPr>
        <p:spPr>
          <a:xfrm>
            <a:off x="747607" y="1246435"/>
            <a:ext cx="1084579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95% prediction intervals of model fits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are obtained using parametric bootstrapping.</a:t>
            </a:r>
          </a:p>
        </p:txBody>
      </p:sp>
      <p:pic>
        <p:nvPicPr>
          <p:cNvPr id="9" name="Picture 8" descr="A diagram of a flow chart&#10;&#10;Description automatically generated">
            <a:extLst>
              <a:ext uri="{FF2B5EF4-FFF2-40B4-BE49-F238E27FC236}">
                <a16:creationId xmlns:a16="http://schemas.microsoft.com/office/drawing/2014/main" id="{98C27643-1004-0055-0FC8-8E998BC2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6" y="1696279"/>
            <a:ext cx="6963891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20BC70-B538-2C99-3073-0DB70D7DD239}"/>
              </a:ext>
            </a:extLst>
          </p:cNvPr>
          <p:cNvSpPr/>
          <p:nvPr/>
        </p:nvSpPr>
        <p:spPr>
          <a:xfrm>
            <a:off x="3381515" y="2815461"/>
            <a:ext cx="1354666" cy="2519680"/>
          </a:xfrm>
          <a:prstGeom prst="rect">
            <a:avLst/>
          </a:prstGeom>
          <a:noFill/>
          <a:ln w="920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47209-C675-DF37-1EB3-B5EFB28D4DE4}"/>
              </a:ext>
            </a:extLst>
          </p:cNvPr>
          <p:cNvSpPr/>
          <p:nvPr/>
        </p:nvSpPr>
        <p:spPr>
          <a:xfrm>
            <a:off x="6763207" y="6426900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6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807574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realizations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E840D7F-3BAC-B4F7-BECD-593B59E81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3" t="3753" r="15556" b="3407"/>
          <a:stretch/>
        </p:blipFill>
        <p:spPr>
          <a:xfrm>
            <a:off x="2204667" y="1124249"/>
            <a:ext cx="7782666" cy="54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566887" y="431100"/>
            <a:ext cx="905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Model-based forecasts with quantified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/>
              <p:nvPr/>
            </p:nvSpPr>
            <p:spPr>
              <a:xfrm>
                <a:off x="678180" y="1261112"/>
                <a:ext cx="10835640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Based on the best-fit model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we can make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ahead forecasts using the estimate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19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1261112"/>
                <a:ext cx="10835640" cy="422360"/>
              </a:xfrm>
              <a:prstGeom prst="rect">
                <a:avLst/>
              </a:prstGeom>
              <a:blipFill>
                <a:blip r:embed="rId3"/>
                <a:stretch>
                  <a:fillRect l="-112" t="-7246" r="-1744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95AEA-70FA-BD83-15C7-505961DF3D04}"/>
                  </a:ext>
                </a:extLst>
              </p:cNvPr>
              <p:cNvSpPr txBox="1"/>
              <p:nvPr/>
            </p:nvSpPr>
            <p:spPr>
              <a:xfrm>
                <a:off x="2885440" y="2046586"/>
                <a:ext cx="6421120" cy="27336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95AEA-70FA-BD83-15C7-505961DF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440" y="2046586"/>
                <a:ext cx="6421120" cy="2733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DF449-69BB-5367-4953-CA6AA0B93AFF}"/>
                  </a:ext>
                </a:extLst>
              </p:cNvPr>
              <p:cNvSpPr txBox="1"/>
              <p:nvPr/>
            </p:nvSpPr>
            <p:spPr>
              <a:xfrm>
                <a:off x="678180" y="5169451"/>
                <a:ext cx="10835640" cy="11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9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900" b="0" i="0" smtClean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orecasted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value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current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state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system</m:t>
                    </m:r>
                  </m:oMath>
                </a14:m>
                <a:endParaRPr lang="en-US" sz="19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Forecasting horizon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stimation of parameter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from the </a:t>
                </a:r>
                <a:r>
                  <a:rPr lang="en-US" sz="1900" i="1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1900" i="1" baseline="-250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bootstrap sample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DF449-69BB-5367-4953-CA6AA0B9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5169451"/>
                <a:ext cx="10835640" cy="1170833"/>
              </a:xfrm>
              <a:prstGeom prst="rect">
                <a:avLst/>
              </a:prstGeom>
              <a:blipFill>
                <a:blip r:embed="rId5"/>
                <a:stretch>
                  <a:fillRect l="-394" t="-2604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5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 chart&#10;&#10;Description automatically generated">
            <a:extLst>
              <a:ext uri="{FF2B5EF4-FFF2-40B4-BE49-F238E27FC236}">
                <a16:creationId xmlns:a16="http://schemas.microsoft.com/office/drawing/2014/main" id="{280C616A-8239-D2F3-168E-A16F80AC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78" y="1193868"/>
            <a:ext cx="7173643" cy="4470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Model-based forecasts with quantified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/>
              <p:nvPr/>
            </p:nvSpPr>
            <p:spPr>
              <a:xfrm>
                <a:off x="678180" y="5703566"/>
                <a:ext cx="10835640" cy="979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can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to calculate the bootstrap variance to measure the uncertainty of the forecasts and use the 2.5% and 97.5% percentiles to construct the 95% prediction intervals (PI), with the assumed error structure. </a:t>
                </a:r>
                <a:endParaRPr lang="en-US" sz="1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5703566"/>
                <a:ext cx="10835640" cy="979307"/>
              </a:xfrm>
              <a:prstGeom prst="rect">
                <a:avLst/>
              </a:prstGeom>
              <a:blipFill>
                <a:blip r:embed="rId4"/>
                <a:stretch>
                  <a:fillRect l="-394" t="-3750" r="-9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6B95C6B-DCCD-C28F-557D-483821D6ED6A}"/>
              </a:ext>
            </a:extLst>
          </p:cNvPr>
          <p:cNvSpPr/>
          <p:nvPr/>
        </p:nvSpPr>
        <p:spPr>
          <a:xfrm>
            <a:off x="6763207" y="6483467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3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Poisson error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</a:p>
        </p:txBody>
      </p:sp>
      <p:pic>
        <p:nvPicPr>
          <p:cNvPr id="10" name="Picture 9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8383D1A-7E5F-C88F-78A4-50A9C66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57" y="1015875"/>
            <a:ext cx="7186286" cy="56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Metrics: Assessing mean trajectory compared to observed data</a:t>
            </a:r>
            <a:endParaRPr lang="en-US" sz="2000" dirty="0"/>
          </a:p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040E1DE-F29C-E17E-1584-AA3F3BFD9A06}"/>
                  </a:ext>
                </a:extLst>
              </p:cNvPr>
              <p:cNvSpPr/>
              <p:nvPr/>
            </p:nvSpPr>
            <p:spPr>
              <a:xfrm>
                <a:off x="1196563" y="2411551"/>
                <a:ext cx="4432509" cy="23617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 Absolute Error</a:t>
                </a:r>
              </a:p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040E1DE-F29C-E17E-1584-AA3F3BFD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563" y="2411551"/>
                <a:ext cx="4432509" cy="2361735"/>
              </a:xfrm>
              <a:prstGeom prst="roundRect">
                <a:avLst/>
              </a:prstGeom>
              <a:blipFill>
                <a:blip r:embed="rId3"/>
                <a:stretch>
                  <a:fillRect b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3C410FB-8B20-2AA4-8188-151AB11D7C4D}"/>
                  </a:ext>
                </a:extLst>
              </p:cNvPr>
              <p:cNvSpPr/>
              <p:nvPr/>
            </p:nvSpPr>
            <p:spPr>
              <a:xfrm>
                <a:off x="6562929" y="2411551"/>
                <a:ext cx="4432508" cy="235915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 Squared Error</a:t>
                </a:r>
              </a:p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3C410FB-8B20-2AA4-8188-151AB11D7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29" y="2411551"/>
                <a:ext cx="4432508" cy="23591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30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Metrics: Assessing model fit uncertainty</a:t>
            </a:r>
            <a:endParaRPr lang="en-US" sz="2000" dirty="0"/>
          </a:p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40E1DE-F29C-E17E-1584-AA3F3BFD9A06}"/>
              </a:ext>
            </a:extLst>
          </p:cNvPr>
          <p:cNvSpPr/>
          <p:nvPr/>
        </p:nvSpPr>
        <p:spPr>
          <a:xfrm>
            <a:off x="614496" y="1743915"/>
            <a:ext cx="5196162" cy="4592034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Weighted Interval Score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C94D6-CA15-3B79-8C97-8B324BD52DFA}"/>
              </a:ext>
            </a:extLst>
          </p:cNvPr>
          <p:cNvSpPr txBox="1"/>
          <p:nvPr/>
        </p:nvSpPr>
        <p:spPr>
          <a:xfrm>
            <a:off x="1652909" y="1906621"/>
            <a:ext cx="311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Weighted Interval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CE6021-8FED-F4C7-F3A4-2AA89217D008}"/>
                  </a:ext>
                </a:extLst>
              </p:cNvPr>
              <p:cNvSpPr/>
              <p:nvPr/>
            </p:nvSpPr>
            <p:spPr>
              <a:xfrm>
                <a:off x="725956" y="2749832"/>
                <a:ext cx="4973242" cy="809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𝑊𝐼</m:t>
                      </m:r>
                      <m:sSub>
                        <m:sSub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.(</m:t>
                      </m:r>
                      <m:sSub>
                        <m:sSub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|"/>
                          <m:endChr m:val="|"/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K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sz="15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CE6021-8FED-F4C7-F3A4-2AA89217D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6" y="2749832"/>
                <a:ext cx="4973242" cy="809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7C7D4-1563-518E-0457-E054B2A5E6CD}"/>
                  </a:ext>
                </a:extLst>
              </p:cNvPr>
              <p:cNvSpPr txBox="1"/>
              <p:nvPr/>
            </p:nvSpPr>
            <p:spPr>
              <a:xfrm>
                <a:off x="900637" y="4803049"/>
                <a:ext cx="4623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points of time series 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7C7D4-1563-518E-0457-E054B2A5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37" y="4803049"/>
                <a:ext cx="4623880" cy="400110"/>
              </a:xfrm>
              <a:prstGeom prst="rect">
                <a:avLst/>
              </a:prstGeom>
              <a:blipFill>
                <a:blip r:embed="rId4"/>
                <a:stretch>
                  <a:fillRect t="-1060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D824A-40BC-323D-729A-5B79BD965425}"/>
                  </a:ext>
                </a:extLst>
              </p:cNvPr>
              <p:cNvSpPr txBox="1"/>
              <p:nvPr/>
            </p:nvSpPr>
            <p:spPr>
              <a:xfrm>
                <a:off x="900637" y="5379134"/>
                <a:ext cx="4623880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fit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D824A-40BC-323D-729A-5B79BD965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37" y="5379134"/>
                <a:ext cx="4623880" cy="347403"/>
              </a:xfrm>
              <a:prstGeom prst="rect">
                <a:avLst/>
              </a:prstGeom>
              <a:blipFill>
                <a:blip r:embed="rId5"/>
                <a:stretch>
                  <a:fillRect l="-2639" t="-19298" b="-38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E514-9EDD-2597-086D-343E37E13157}"/>
                  </a:ext>
                </a:extLst>
              </p:cNvPr>
              <p:cNvSpPr txBox="1"/>
              <p:nvPr/>
            </p:nvSpPr>
            <p:spPr>
              <a:xfrm>
                <a:off x="901432" y="3889373"/>
                <a:ext cx="4623881" cy="73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series of incident cases describing epidemic wave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E514-9EDD-2597-086D-343E37E1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2" y="3889373"/>
                <a:ext cx="4623881" cy="737702"/>
              </a:xfrm>
              <a:prstGeom prst="rect">
                <a:avLst/>
              </a:prstGeom>
              <a:blipFill>
                <a:blip r:embed="rId6"/>
                <a:stretch>
                  <a:fillRect l="-1451" t="-4132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00206D-5D07-E557-26AF-4FF20DF4793C}"/>
              </a:ext>
            </a:extLst>
          </p:cNvPr>
          <p:cNvSpPr/>
          <p:nvPr/>
        </p:nvSpPr>
        <p:spPr>
          <a:xfrm>
            <a:off x="6359458" y="1743915"/>
            <a:ext cx="5196162" cy="4592034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Weighted Interval Score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1D4DD-AB14-2973-6F66-2B0E3249F380}"/>
              </a:ext>
            </a:extLst>
          </p:cNvPr>
          <p:cNvSpPr txBox="1"/>
          <p:nvPr/>
        </p:nvSpPr>
        <p:spPr>
          <a:xfrm>
            <a:off x="6853121" y="1906621"/>
            <a:ext cx="428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95% Prediction Interval Coverage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C6860-71B7-8C2E-51DC-BED2D3DDAE44}"/>
                  </a:ext>
                </a:extLst>
              </p:cNvPr>
              <p:cNvSpPr txBox="1"/>
              <p:nvPr/>
            </p:nvSpPr>
            <p:spPr>
              <a:xfrm>
                <a:off x="7526766" y="2730563"/>
                <a:ext cx="2939364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C6860-71B7-8C2E-51DC-BED2D3DD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766" y="2730563"/>
                <a:ext cx="2939364" cy="8485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C7BE2-B0C5-B156-FAE0-F45F8508963B}"/>
                  </a:ext>
                </a:extLst>
              </p:cNvPr>
              <p:cNvSpPr txBox="1"/>
              <p:nvPr/>
            </p:nvSpPr>
            <p:spPr>
              <a:xfrm>
                <a:off x="6730719" y="3918508"/>
                <a:ext cx="45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bound of 95% prediction interval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C7BE2-B0C5-B156-FAE0-F45F8508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19" y="3918508"/>
                <a:ext cx="4531458" cy="707886"/>
              </a:xfrm>
              <a:prstGeom prst="rect">
                <a:avLst/>
              </a:prstGeom>
              <a:blipFill>
                <a:blip r:embed="rId8"/>
                <a:stretch>
                  <a:fillRect l="-1346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0DC62-2593-F664-707F-21AE245D0781}"/>
                  </a:ext>
                </a:extLst>
              </p:cNvPr>
              <p:cNvSpPr txBox="1"/>
              <p:nvPr/>
            </p:nvSpPr>
            <p:spPr>
              <a:xfrm>
                <a:off x="6730719" y="4798148"/>
                <a:ext cx="45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Upper bound of 95% prediction interval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0DC62-2593-F664-707F-21AE245D0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19" y="4798148"/>
                <a:ext cx="4531458" cy="707886"/>
              </a:xfrm>
              <a:prstGeom prst="rect">
                <a:avLst/>
              </a:prstGeom>
              <a:blipFill>
                <a:blip r:embed="rId9"/>
                <a:stretch>
                  <a:fillRect l="-1346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2AD96A8-76FA-1F8B-A1CD-5292639C5FE2}"/>
              </a:ext>
            </a:extLst>
          </p:cNvPr>
          <p:cNvSpPr/>
          <p:nvPr/>
        </p:nvSpPr>
        <p:spPr>
          <a:xfrm>
            <a:off x="8401879" y="6488031"/>
            <a:ext cx="3790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Tilmann Gneiting &amp; Adrian E Raftery (2007)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5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 Carlo Standard </a:t>
            </a:r>
            <a:r>
              <a:rPr lang="es-MX" sz="32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MX" sz="32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MCSEs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5EA0E80-0DD1-CBB0-3AF6-1FAE08062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7039"/>
                  </p:ext>
                </p:extLst>
              </p:nvPr>
            </p:nvGraphicFramePr>
            <p:xfrm>
              <a:off x="301489" y="1309599"/>
              <a:ext cx="11589021" cy="32027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756">
                      <a:extLst>
                        <a:ext uri="{9D8B030D-6E8A-4147-A177-3AD203B41FA5}">
                          <a16:colId xmlns:a16="http://schemas.microsoft.com/office/drawing/2014/main" val="310040782"/>
                        </a:ext>
                      </a:extLst>
                    </a:gridCol>
                    <a:gridCol w="784732">
                      <a:extLst>
                        <a:ext uri="{9D8B030D-6E8A-4147-A177-3AD203B41FA5}">
                          <a16:colId xmlns:a16="http://schemas.microsoft.com/office/drawing/2014/main" val="3523949537"/>
                        </a:ext>
                      </a:extLst>
                    </a:gridCol>
                    <a:gridCol w="639068">
                      <a:extLst>
                        <a:ext uri="{9D8B030D-6E8A-4147-A177-3AD203B41FA5}">
                          <a16:colId xmlns:a16="http://schemas.microsoft.com/office/drawing/2014/main" val="3301340272"/>
                        </a:ext>
                      </a:extLst>
                    </a:gridCol>
                    <a:gridCol w="1746119">
                      <a:extLst>
                        <a:ext uri="{9D8B030D-6E8A-4147-A177-3AD203B41FA5}">
                          <a16:colId xmlns:a16="http://schemas.microsoft.com/office/drawing/2014/main" val="3259766267"/>
                        </a:ext>
                      </a:extLst>
                    </a:gridCol>
                    <a:gridCol w="1782535">
                      <a:extLst>
                        <a:ext uri="{9D8B030D-6E8A-4147-A177-3AD203B41FA5}">
                          <a16:colId xmlns:a16="http://schemas.microsoft.com/office/drawing/2014/main" val="2096275720"/>
                        </a:ext>
                      </a:extLst>
                    </a:gridCol>
                    <a:gridCol w="626324">
                      <a:extLst>
                        <a:ext uri="{9D8B030D-6E8A-4147-A177-3AD203B41FA5}">
                          <a16:colId xmlns:a16="http://schemas.microsoft.com/office/drawing/2014/main" val="2289218814"/>
                        </a:ext>
                      </a:extLst>
                    </a:gridCol>
                    <a:gridCol w="653634">
                      <a:extLst>
                        <a:ext uri="{9D8B030D-6E8A-4147-A177-3AD203B41FA5}">
                          <a16:colId xmlns:a16="http://schemas.microsoft.com/office/drawing/2014/main" val="2415811491"/>
                        </a:ext>
                      </a:extLst>
                    </a:gridCol>
                    <a:gridCol w="1103375">
                      <a:extLst>
                        <a:ext uri="{9D8B030D-6E8A-4147-A177-3AD203B41FA5}">
                          <a16:colId xmlns:a16="http://schemas.microsoft.com/office/drawing/2014/main" val="1196474124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4017598736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73523090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325260449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1975720827"/>
                        </a:ext>
                      </a:extLst>
                    </a:gridCol>
                  </a:tblGrid>
                  <a:tr h="109415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Bootstrap realizations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MCSE (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MSE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Coverage 95% PI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WIS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288924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0.0042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64.03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64.71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58850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61.21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52.94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69405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62.22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1133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59.28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325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5EA0E80-0DD1-CBB0-3AF6-1FAE08062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7039"/>
                  </p:ext>
                </p:extLst>
              </p:nvPr>
            </p:nvGraphicFramePr>
            <p:xfrm>
              <a:off x="301489" y="1309599"/>
              <a:ext cx="11589021" cy="32027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756">
                      <a:extLst>
                        <a:ext uri="{9D8B030D-6E8A-4147-A177-3AD203B41FA5}">
                          <a16:colId xmlns:a16="http://schemas.microsoft.com/office/drawing/2014/main" val="310040782"/>
                        </a:ext>
                      </a:extLst>
                    </a:gridCol>
                    <a:gridCol w="784732">
                      <a:extLst>
                        <a:ext uri="{9D8B030D-6E8A-4147-A177-3AD203B41FA5}">
                          <a16:colId xmlns:a16="http://schemas.microsoft.com/office/drawing/2014/main" val="3523949537"/>
                        </a:ext>
                      </a:extLst>
                    </a:gridCol>
                    <a:gridCol w="639068">
                      <a:extLst>
                        <a:ext uri="{9D8B030D-6E8A-4147-A177-3AD203B41FA5}">
                          <a16:colId xmlns:a16="http://schemas.microsoft.com/office/drawing/2014/main" val="3301340272"/>
                        </a:ext>
                      </a:extLst>
                    </a:gridCol>
                    <a:gridCol w="1746119">
                      <a:extLst>
                        <a:ext uri="{9D8B030D-6E8A-4147-A177-3AD203B41FA5}">
                          <a16:colId xmlns:a16="http://schemas.microsoft.com/office/drawing/2014/main" val="3259766267"/>
                        </a:ext>
                      </a:extLst>
                    </a:gridCol>
                    <a:gridCol w="1782535">
                      <a:extLst>
                        <a:ext uri="{9D8B030D-6E8A-4147-A177-3AD203B41FA5}">
                          <a16:colId xmlns:a16="http://schemas.microsoft.com/office/drawing/2014/main" val="2096275720"/>
                        </a:ext>
                      </a:extLst>
                    </a:gridCol>
                    <a:gridCol w="626324">
                      <a:extLst>
                        <a:ext uri="{9D8B030D-6E8A-4147-A177-3AD203B41FA5}">
                          <a16:colId xmlns:a16="http://schemas.microsoft.com/office/drawing/2014/main" val="2289218814"/>
                        </a:ext>
                      </a:extLst>
                    </a:gridCol>
                    <a:gridCol w="653634">
                      <a:extLst>
                        <a:ext uri="{9D8B030D-6E8A-4147-A177-3AD203B41FA5}">
                          <a16:colId xmlns:a16="http://schemas.microsoft.com/office/drawing/2014/main" val="2415811491"/>
                        </a:ext>
                      </a:extLst>
                    </a:gridCol>
                    <a:gridCol w="1103375">
                      <a:extLst>
                        <a:ext uri="{9D8B030D-6E8A-4147-A177-3AD203B41FA5}">
                          <a16:colId xmlns:a16="http://schemas.microsoft.com/office/drawing/2014/main" val="1196474124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4017598736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73523090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325260449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1975720827"/>
                        </a:ext>
                      </a:extLst>
                    </a:gridCol>
                  </a:tblGrid>
                  <a:tr h="109415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Bootstrap realizations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915" t="-2222" r="-1217829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154" t="-2222" r="-1410577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613" t="-2222" r="-411150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7440" t="-2222" r="-302730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MSE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Coverage 95% PI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WIS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288924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0.0042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64.03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64.71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58850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61.21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52.94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69405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62.22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1133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59.28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3253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07A835-6392-BC03-89E6-359F3A08EB2C}"/>
              </a:ext>
            </a:extLst>
          </p:cNvPr>
          <p:cNvSpPr txBox="1"/>
          <p:nvPr/>
        </p:nvSpPr>
        <p:spPr>
          <a:xfrm>
            <a:off x="908750" y="4917459"/>
            <a:ext cx="103745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Measures variability of simulation estimates.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Involves Monte Carlo mean and standard deviation.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Smaller values indicate higher precision.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Balance between computational cost and desired precision.</a:t>
            </a:r>
          </a:p>
        </p:txBody>
      </p:sp>
    </p:spTree>
    <p:extLst>
      <p:ext uri="{BB962C8B-B14F-4D97-AF65-F5344CB8AC3E}">
        <p14:creationId xmlns:p14="http://schemas.microsoft.com/office/powerpoint/2010/main" val="249765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Compartmental ODE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6B9B5-48DA-44D6-17C0-529C18F7340C}"/>
                  </a:ext>
                </a:extLst>
              </p:cNvPr>
              <p:cNvSpPr txBox="1"/>
              <p:nvPr/>
            </p:nvSpPr>
            <p:spPr>
              <a:xfrm>
                <a:off x="1009227" y="1015875"/>
                <a:ext cx="9999693" cy="586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9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 ODE model comprised of a system of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9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ordinary-differential equations is given by:</a:t>
                </a:r>
                <a:endParaRPr lang="en-US" sz="19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6B9B5-48DA-44D6-17C0-529C18F7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7" y="1015875"/>
                <a:ext cx="9999693" cy="586379"/>
              </a:xfrm>
              <a:prstGeom prst="rect">
                <a:avLst/>
              </a:prstGeom>
              <a:blipFill>
                <a:blip r:embed="rId2"/>
                <a:stretch>
                  <a:fillRect l="-610" t="-1785417" b="-75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A273A-C502-6A37-ED3A-B4651F3F8992}"/>
                  </a:ext>
                </a:extLst>
              </p:cNvPr>
              <p:cNvSpPr txBox="1"/>
              <p:nvPr/>
            </p:nvSpPr>
            <p:spPr>
              <a:xfrm>
                <a:off x="1009227" y="3922805"/>
                <a:ext cx="9999693" cy="2816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9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Rate of change of the system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9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Set of model parameters. </a:t>
                </a:r>
                <a:endParaRPr lang="en-US" sz="1900" kern="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Expected temporal trajectory of the </a:t>
                </a:r>
                <a:r>
                  <a:rPr lang="en-US" sz="1900" i="1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observed state 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of the system. </a:t>
                </a:r>
                <a:endParaRPr lang="en-US" sz="1900" kern="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900" u="sng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</a:t>
                </a:r>
                <a:r>
                  <a:rPr lang="en-US" sz="1900" u="sng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bserved state: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the specific state variable of the ODE system that has been observed or measured </a:t>
                </a:r>
              </a:p>
              <a:p>
                <a:pPr marL="742950" lvl="1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900" u="sng" kern="0" dirty="0">
                    <a:solidFill>
                      <a:srgbClr val="1D1C1D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</a:t>
                </a:r>
                <a:r>
                  <a:rPr lang="en-US" sz="1900" u="sng" kern="0" dirty="0">
                    <a:solidFill>
                      <a:srgbClr val="1D1C1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atent states:</a:t>
                </a:r>
                <a:r>
                  <a:rPr lang="en-US" sz="1900" kern="0" dirty="0">
                    <a:solidFill>
                      <a:srgbClr val="1D1C1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the ODE states that are not directly observed but are inferred from the mathematical  modeling of the observed variables.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A273A-C502-6A37-ED3A-B4651F3F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7" y="3922805"/>
                <a:ext cx="9999693" cy="2816156"/>
              </a:xfrm>
              <a:prstGeom prst="rect">
                <a:avLst/>
              </a:prstGeom>
              <a:blipFill>
                <a:blip r:embed="rId3"/>
                <a:stretch>
                  <a:fillRect l="-488" r="-549" b="-2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365DC-FE4E-6E14-CCDC-C9EA5C6246FB}"/>
                  </a:ext>
                </a:extLst>
              </p:cNvPr>
              <p:cNvSpPr txBox="1"/>
              <p:nvPr/>
            </p:nvSpPr>
            <p:spPr>
              <a:xfrm>
                <a:off x="3019532" y="1779966"/>
                <a:ext cx="6096000" cy="23083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Θ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..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365DC-FE4E-6E14-CCDC-C9EA5C62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532" y="1779966"/>
                <a:ext cx="6096000" cy="2308324"/>
              </a:xfrm>
              <a:prstGeom prst="rect">
                <a:avLst/>
              </a:prstGeom>
              <a:blipFill>
                <a:blip r:embed="rId4"/>
                <a:stretch>
                  <a:fillRect t="-8312" b="-1189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9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SIR Model</a:t>
            </a:r>
          </a:p>
        </p:txBody>
      </p:sp>
      <p:pic>
        <p:nvPicPr>
          <p:cNvPr id="11" name="Picture 10" descr="A diagram of a square with arrows pointing to the center&#10;&#10;Description automatically generated">
            <a:extLst>
              <a:ext uri="{FF2B5EF4-FFF2-40B4-BE49-F238E27FC236}">
                <a16:creationId xmlns:a16="http://schemas.microsoft.com/office/drawing/2014/main" id="{36E44956-96CE-B89D-21A5-7733C863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85" y="1015875"/>
            <a:ext cx="9163496" cy="257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/>
              <p:nvPr/>
            </p:nvSpPr>
            <p:spPr>
              <a:xfrm>
                <a:off x="2081824" y="3556592"/>
                <a:ext cx="2167128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824" y="3556592"/>
                <a:ext cx="2167128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/>
              <p:nvPr/>
            </p:nvSpPr>
            <p:spPr>
              <a:xfrm>
                <a:off x="5016456" y="3556591"/>
                <a:ext cx="2168525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56" y="3556591"/>
                <a:ext cx="2168525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/>
              <p:nvPr/>
            </p:nvSpPr>
            <p:spPr>
              <a:xfrm>
                <a:off x="7943048" y="3700095"/>
                <a:ext cx="216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048" y="3700095"/>
                <a:ext cx="2167128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/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19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90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transmission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rate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population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size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removal</m:t>
                    </m:r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Variables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9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m:rPr>
                        <m:sty m:val="p"/>
                      </m:rPr>
                      <a:rPr lang="en-US" sz="1900" dirty="0">
                        <a:latin typeface="Cambria Math" panose="02040503050406030204" pitchFamily="18" charset="0"/>
                      </a:rPr>
                      <m:t>usceptible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nfectious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ecovered</m:t>
                    </m:r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moving out of a compartment and </a:t>
                </a:r>
                <a:r>
                  <a:rPr lang="en-US" sz="1900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inward movement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blipFill>
                <a:blip r:embed="rId6"/>
                <a:stretch>
                  <a:fillRect l="-547" t="-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F0562CB-73DE-3A0F-1A8D-483B20669285}"/>
              </a:ext>
            </a:extLst>
          </p:cNvPr>
          <p:cNvSpPr/>
          <p:nvPr/>
        </p:nvSpPr>
        <p:spPr>
          <a:xfrm>
            <a:off x="7943048" y="3556591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D98E9F-2A18-B9AD-EBC4-04B30D8D7BE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48952" y="3870620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6105E-4065-7E55-799F-EF0B0CFA6730}"/>
              </a:ext>
            </a:extLst>
          </p:cNvPr>
          <p:cNvCxnSpPr/>
          <p:nvPr/>
        </p:nvCxnSpPr>
        <p:spPr>
          <a:xfrm flipV="1">
            <a:off x="7175544" y="3873795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6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Calibration: Observed time series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7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Assuming that there is a </a:t>
                </a:r>
                <a:r>
                  <a:rPr lang="en-US" sz="1900" u="sng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single observed state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(i.e., recorded infections) l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denote the time series of the observed state of the system used to calibrate the model. 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703782"/>
              </a:xfrm>
              <a:prstGeom prst="rect">
                <a:avLst/>
              </a:prstGeom>
              <a:blipFill>
                <a:blip r:embed="rId3"/>
                <a:stretch>
                  <a:fillRect l="-506" t="-5172" r="-1067" b="-12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34C00-737A-A8FC-6F0B-EF8A76D76AE0}"/>
                  </a:ext>
                </a:extLst>
              </p:cNvPr>
              <p:cNvSpPr txBox="1"/>
              <p:nvPr/>
            </p:nvSpPr>
            <p:spPr>
              <a:xfrm>
                <a:off x="673100" y="5906651"/>
                <a:ext cx="10845800" cy="70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are the time points for the time series data (i.e., dates), and </a:t>
                </a: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the number of 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time points (etc., 29 in the above figure)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.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34C00-737A-A8FC-6F0B-EF8A76D7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5906651"/>
                <a:ext cx="10845800" cy="700705"/>
              </a:xfrm>
              <a:prstGeom prst="rect">
                <a:avLst/>
              </a:prstGeom>
              <a:blipFill>
                <a:blip r:embed="rId4"/>
                <a:stretch>
                  <a:fillRect l="-506" t="-5217" b="-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80C5D969-8C95-DA30-EE85-EBBA6272B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43" y="1950797"/>
            <a:ext cx="6552177" cy="39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96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900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  <m:r>
                      <a:rPr lang="en-US" sz="1900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denote the expected temporal trajectory of the observed state of the system.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We can estimate the set of model parameters,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by fitting the model solution to the observed data via </a:t>
                </a:r>
                <a:r>
                  <a:rPr lang="en-US" sz="1900" b="1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nonlinear least squares 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or </a:t>
                </a:r>
                <a:r>
                  <a:rPr lang="en-US" sz="1900" b="1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maximum likelihood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estimation.</a:t>
                </a:r>
                <a:r>
                  <a:rPr lang="en-US" sz="1900" kern="0" baseline="30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969496"/>
              </a:xfrm>
              <a:prstGeom prst="rect">
                <a:avLst/>
              </a:prstGeom>
              <a:blipFill>
                <a:blip r:embed="rId3"/>
                <a:stretch>
                  <a:fillRect l="-393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234C00-737A-A8FC-6F0B-EF8A76D76AE0}"/>
              </a:ext>
            </a:extLst>
          </p:cNvPr>
          <p:cNvSpPr txBox="1"/>
          <p:nvPr/>
        </p:nvSpPr>
        <p:spPr>
          <a:xfrm>
            <a:off x="673099" y="5802582"/>
            <a:ext cx="108458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is the model calibration step that consists of searching for a match between observed and simulated model solutions via statistical inference. 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flow chart&#10;&#10;Description automatically generated">
            <a:extLst>
              <a:ext uri="{FF2B5EF4-FFF2-40B4-BE49-F238E27FC236}">
                <a16:creationId xmlns:a16="http://schemas.microsoft.com/office/drawing/2014/main" id="{B302B8F0-9614-0921-8AD0-596BEB24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51" y="2176179"/>
            <a:ext cx="5370161" cy="3525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58DC8D-CEC4-E385-145A-2ECA23CB5C14}"/>
              </a:ext>
            </a:extLst>
          </p:cNvPr>
          <p:cNvSpPr/>
          <p:nvPr/>
        </p:nvSpPr>
        <p:spPr>
          <a:xfrm>
            <a:off x="6818244" y="6519446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7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Nonlinear least squares fitting (NLSQ)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Nonlinear least squares estimation is achieved by searching for the set of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𝛩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that minimizes the sum of squared differences between the </a:t>
                </a:r>
                <a:r>
                  <a:rPr lang="en-US" sz="1900" dirty="0">
                    <a:solidFill>
                      <a:srgbClr val="0000FF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observed data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 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and the </a:t>
                </a:r>
                <a:r>
                  <a:rPr lang="en-US" sz="1900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best fit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of the model (model mean) which corresponds to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1005981"/>
              </a:xfrm>
              <a:prstGeom prst="rect">
                <a:avLst/>
              </a:prstGeom>
              <a:blipFill>
                <a:blip r:embed="rId3"/>
                <a:stretch>
                  <a:fillRect l="-393" t="-3636" r="-44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0502D-2125-CA0E-2982-C36D82089E67}"/>
                  </a:ext>
                </a:extLst>
              </p:cNvPr>
              <p:cNvSpPr txBox="1"/>
              <p:nvPr/>
            </p:nvSpPr>
            <p:spPr>
              <a:xfrm>
                <a:off x="1621196" y="3442546"/>
                <a:ext cx="3649910" cy="8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0502D-2125-CA0E-2982-C36D8208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196" y="3442546"/>
                <a:ext cx="3649910" cy="8751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DD31318-5C82-657B-C15D-DD9A2A0301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0"/>
          <a:stretch/>
        </p:blipFill>
        <p:spPr>
          <a:xfrm>
            <a:off x="6067532" y="2318982"/>
            <a:ext cx="5112816" cy="358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05677-BE99-5994-2C06-A19788328423}"/>
              </a:ext>
            </a:extLst>
          </p:cNvPr>
          <p:cNvSpPr txBox="1"/>
          <p:nvPr/>
        </p:nvSpPr>
        <p:spPr>
          <a:xfrm>
            <a:off x="673099" y="5952981"/>
            <a:ext cx="10845799" cy="6771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1900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When to </a:t>
            </a:r>
            <a:r>
              <a:rPr lang="en-US" sz="1900" b="1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</a:t>
            </a:r>
            <a:r>
              <a:rPr lang="en-US" sz="1900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NLSQ:</a:t>
            </a:r>
            <a:r>
              <a:rPr lang="en-US" sz="19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Errors have non-constant variance (heteroscedasticity); it can lead to inefficiency in the NLS estimates. </a:t>
            </a:r>
          </a:p>
        </p:txBody>
      </p:sp>
    </p:spTree>
    <p:extLst>
      <p:ext uri="{BB962C8B-B14F-4D97-AF65-F5344CB8AC3E}">
        <p14:creationId xmlns:p14="http://schemas.microsoft.com/office/powerpoint/2010/main" val="77052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Solution: Maximum Likelihood Estimation (MLE)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0B09C-90D3-2FBB-0853-7BF721986B54}"/>
              </a:ext>
            </a:extLst>
          </p:cNvPr>
          <p:cNvSpPr txBox="1"/>
          <p:nvPr/>
        </p:nvSpPr>
        <p:spPr>
          <a:xfrm>
            <a:off x="673099" y="1008508"/>
            <a:ext cx="10845799" cy="586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Estimate parameters assuming a </a:t>
            </a:r>
            <a:r>
              <a:rPr lang="en-US" sz="1900" b="1" u="sng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specific error </a:t>
            </a:r>
            <a:r>
              <a:rPr lang="en-US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structures in the data.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2629C-F378-11C8-8305-339DCD377436}"/>
              </a:ext>
            </a:extLst>
          </p:cNvPr>
          <p:cNvSpPr txBox="1"/>
          <p:nvPr/>
        </p:nvSpPr>
        <p:spPr>
          <a:xfrm>
            <a:off x="6762889" y="1819622"/>
            <a:ext cx="43380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Negative Binomial (Overdispersion)</a:t>
            </a:r>
          </a:p>
        </p:txBody>
      </p:sp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1751B23F-292D-C3B7-0C2B-9287F0BDE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2" b="2862"/>
          <a:stretch/>
        </p:blipFill>
        <p:spPr>
          <a:xfrm>
            <a:off x="1090235" y="2227749"/>
            <a:ext cx="4641473" cy="4295971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C55787E3-A7FD-AF8C-5E44-6EA2FE1B2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7" b="2864"/>
          <a:stretch/>
        </p:blipFill>
        <p:spPr>
          <a:xfrm>
            <a:off x="6460293" y="2227749"/>
            <a:ext cx="4640631" cy="429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3A413-934F-57CA-E460-FD8AD3C75F66}"/>
              </a:ext>
            </a:extLst>
          </p:cNvPr>
          <p:cNvSpPr txBox="1"/>
          <p:nvPr/>
        </p:nvSpPr>
        <p:spPr>
          <a:xfrm>
            <a:off x="1779106" y="1807156"/>
            <a:ext cx="3559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73830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Parametric bootstrapping to quantify uncertainty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A162D-CB83-9C4A-1738-D91A5E808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7407" r="3000" b="8741"/>
          <a:stretch/>
        </p:blipFill>
        <p:spPr>
          <a:xfrm>
            <a:off x="1071724" y="1232745"/>
            <a:ext cx="10048551" cy="50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2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AF4E5-9C85-4E42-98D7-0D6D6555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210059"/>
            <a:ext cx="9889067" cy="6405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318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48044f2d-4d8e-4a65-b6bd-e1d0df2411f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11970</TotalTime>
  <Words>1266</Words>
  <Application>Microsoft Office PowerPoint</Application>
  <PresentationFormat>Widescreen</PresentationFormat>
  <Paragraphs>178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MS PGothic</vt:lpstr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MCMC I for Infectious Diseases    Gerardo Chowell, PhD Professor of Epidemiology and Biostatistics  SISMID 2024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Gerardo Chowell-Puente</dc:creator>
  <cp:lastModifiedBy>Amanda Bleichrodt</cp:lastModifiedBy>
  <cp:revision>65</cp:revision>
  <dcterms:created xsi:type="dcterms:W3CDTF">2024-06-13T09:21:14Z</dcterms:created>
  <dcterms:modified xsi:type="dcterms:W3CDTF">2024-07-11T04:18:48Z</dcterms:modified>
</cp:coreProperties>
</file>